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oboto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ono-regular.fntdata"/><Relationship Id="rId25" Type="http://schemas.openxmlformats.org/officeDocument/2006/relationships/slide" Target="slides/slide21.xml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bb75c1e85_0_7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bb75c1e85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bb75c1e85_0_7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bb75c1e85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bb8dfd1d2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bb8dfd1d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bb8dfd1d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bb8dfd1d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bbd13f7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bbd13f7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bb8dfd1d2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bb8dfd1d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bb8dfd1d2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bb8dfd1d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bb8dfd1d2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bb8dfd1d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bb8dfd1d2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bb8dfd1d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bbd13f786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bbd13f7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bb8dfd1d2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bb8dfd1d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bbd13f78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bbd13f78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bb8dfd1d2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bb8dfd1d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bb8dfd1d2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bb8dfd1d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bb8dfd1d2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bb8dfd1d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923525"/>
            <a:ext cx="8520600" cy="25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UNIVERSITY OF EDUCATION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-</a:t>
            </a:r>
            <a:r>
              <a:rPr lang="vi"/>
              <a:t>HCMc- 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8150"/>
            <a:ext cx="1300275" cy="1114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3"/>
          <p:cNvCxnSpPr/>
          <p:nvPr/>
        </p:nvCxnSpPr>
        <p:spPr>
          <a:xfrm>
            <a:off x="775350" y="4001925"/>
            <a:ext cx="759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35000" y="4380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highlight>
                  <a:srgbClr val="0000FF"/>
                </a:highlight>
              </a:rPr>
              <a:t>ADMIN</a:t>
            </a:r>
            <a:endParaRPr>
              <a:solidFill>
                <a:srgbClr val="FFFFFF"/>
              </a:solidFill>
              <a:highlight>
                <a:srgbClr val="0000FF"/>
              </a:highlight>
            </a:endParaRPr>
          </a:p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4939500" y="438050"/>
            <a:ext cx="3929100" cy="3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vi">
                <a:highlight>
                  <a:srgbClr val="B7B7B7"/>
                </a:highlight>
                <a:latin typeface="Roboto Mono"/>
                <a:ea typeface="Roboto Mono"/>
                <a:cs typeface="Roboto Mono"/>
                <a:sym typeface="Roboto Mono"/>
              </a:rPr>
              <a:t>Admin</a:t>
            </a:r>
            <a:r>
              <a:rPr b="1" lang="vi">
                <a:latin typeface="Roboto Mono"/>
                <a:ea typeface="Roboto Mono"/>
                <a:cs typeface="Roboto Mono"/>
                <a:sym typeface="Roboto Mono"/>
              </a:rPr>
              <a:t> role: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Roboto Mono"/>
              <a:buChar char="-"/>
            </a:pPr>
            <a:r>
              <a:rPr b="1" lang="vi">
                <a:latin typeface="Roboto Mono"/>
                <a:ea typeface="Roboto Mono"/>
                <a:cs typeface="Roboto Mono"/>
                <a:sym typeface="Roboto Mono"/>
              </a:rPr>
              <a:t>you would have a fully functional capability. Which you can do [insert-update-delete-retrieve] all the records belong to the data table except for the invoice part.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-"/>
            </a:pPr>
            <a:r>
              <a:rPr b="1" lang="vi">
                <a:latin typeface="Roboto Mono"/>
                <a:ea typeface="Roboto Mono"/>
                <a:cs typeface="Roboto Mono"/>
                <a:sym typeface="Roboto Mono"/>
              </a:rPr>
              <a:t>The App helps you to make reports and manage things such as commodities, suppliers, Category,...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38" y="2041575"/>
            <a:ext cx="2143125" cy="2143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2"/>
          <p:cNvCxnSpPr/>
          <p:nvPr/>
        </p:nvCxnSpPr>
        <p:spPr>
          <a:xfrm>
            <a:off x="759825" y="4632075"/>
            <a:ext cx="31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35000" y="4380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highlight>
                  <a:srgbClr val="0000FF"/>
                </a:highlight>
              </a:rPr>
              <a:t>Client</a:t>
            </a:r>
            <a:endParaRPr>
              <a:solidFill>
                <a:srgbClr val="FFFFFF"/>
              </a:solidFill>
              <a:highlight>
                <a:srgbClr val="0000FF"/>
              </a:highlight>
            </a:endParaRPr>
          </a:p>
        </p:txBody>
      </p:sp>
      <p:sp>
        <p:nvSpPr>
          <p:cNvPr id="122" name="Google Shape;122;p23"/>
          <p:cNvSpPr txBox="1"/>
          <p:nvPr>
            <p:ph idx="2" type="body"/>
          </p:nvPr>
        </p:nvSpPr>
        <p:spPr>
          <a:xfrm>
            <a:off x="4939500" y="438050"/>
            <a:ext cx="3929100" cy="3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vi">
                <a:highlight>
                  <a:srgbClr val="B7B7B7"/>
                </a:highlight>
                <a:latin typeface="Roboto Mono"/>
                <a:ea typeface="Roboto Mono"/>
                <a:cs typeface="Roboto Mono"/>
                <a:sym typeface="Roboto Mono"/>
              </a:rPr>
              <a:t>Client</a:t>
            </a:r>
            <a:r>
              <a:rPr b="1" lang="vi">
                <a:latin typeface="Roboto Mono"/>
                <a:ea typeface="Roboto Mono"/>
                <a:cs typeface="Roboto Mono"/>
                <a:sym typeface="Roboto Mono"/>
              </a:rPr>
              <a:t> role: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Roboto Mono"/>
              <a:buChar char="-"/>
            </a:pPr>
            <a:r>
              <a:rPr b="1" lang="vi">
                <a:latin typeface="Roboto Mono"/>
                <a:ea typeface="Roboto Mono"/>
                <a:cs typeface="Roboto Mono"/>
                <a:sym typeface="Roboto Mono"/>
              </a:rPr>
              <a:t>You can go on this website and pick up something you liked. Search for some products.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-"/>
            </a:pPr>
            <a:r>
              <a:rPr b="1" lang="vi">
                <a:latin typeface="Roboto Mono"/>
                <a:ea typeface="Roboto Mono"/>
                <a:cs typeface="Roboto Mono"/>
                <a:sym typeface="Roboto Mono"/>
              </a:rPr>
              <a:t>Add products to a shopping cart and then click checkout to fill out your info to purchase that(those) products.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23" name="Google Shape;123;p23"/>
          <p:cNvCxnSpPr/>
          <p:nvPr/>
        </p:nvCxnSpPr>
        <p:spPr>
          <a:xfrm>
            <a:off x="759825" y="4632075"/>
            <a:ext cx="31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38" y="210005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513" y="1066775"/>
            <a:ext cx="2143125" cy="2143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4"/>
          <p:cNvCxnSpPr/>
          <p:nvPr/>
        </p:nvCxnSpPr>
        <p:spPr>
          <a:xfrm>
            <a:off x="2722300" y="3657275"/>
            <a:ext cx="31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93" y="88250"/>
            <a:ext cx="8526825" cy="47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25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27"/>
          <p:cNvCxnSpPr/>
          <p:nvPr/>
        </p:nvCxnSpPr>
        <p:spPr>
          <a:xfrm>
            <a:off x="3008550" y="3837763"/>
            <a:ext cx="31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763" y="130573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325" y="292075"/>
            <a:ext cx="8109474" cy="455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idx="4294967295" type="title"/>
          </p:nvPr>
        </p:nvSpPr>
        <p:spPr>
          <a:xfrm>
            <a:off x="311700" y="25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✦ </a:t>
            </a:r>
            <a:r>
              <a:rPr lang="vi"/>
              <a:t>Order Taking</a:t>
            </a:r>
            <a:r>
              <a:rPr lang="vi"/>
              <a:t> Process: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0"/>
          <p:cNvSpPr txBox="1"/>
          <p:nvPr>
            <p:ph idx="4294967295" type="title"/>
          </p:nvPr>
        </p:nvSpPr>
        <p:spPr>
          <a:xfrm>
            <a:off x="311700" y="1428175"/>
            <a:ext cx="8520600" cy="24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" sz="2200"/>
              <a:t>Customers must sign-in to place an order(Orders). And of course, the order must have at least one item in it.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" sz="2200"/>
              <a:t>Customers have to fill up the destination Requirements.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" sz="2200"/>
              <a:t>Customers wouldn’t be able to charge and buy those products that are currently unavailable.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idx="4294967295" type="title"/>
          </p:nvPr>
        </p:nvSpPr>
        <p:spPr>
          <a:xfrm>
            <a:off x="311700" y="25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✦ Functions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1"/>
          <p:cNvSpPr txBox="1"/>
          <p:nvPr>
            <p:ph idx="4294967295" type="title"/>
          </p:nvPr>
        </p:nvSpPr>
        <p:spPr>
          <a:xfrm>
            <a:off x="311700" y="1428175"/>
            <a:ext cx="8520600" cy="24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" sz="2200"/>
              <a:t>Using web filter to search and filtering data.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" sz="2200"/>
              <a:t>Comment and rate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" sz="2200"/>
              <a:t>Customers wouldn’t be able to charge and buy those products that are currently unavailable.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INTRODUCTION TO .NET TECHNOLOGY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ASP.Net Core 2.0 - MVCWebApp</a:t>
            </a: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461750" y="4155850"/>
            <a:ext cx="835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/>
        </p:nvSpPr>
        <p:spPr>
          <a:xfrm>
            <a:off x="691900" y="314325"/>
            <a:ext cx="2270400" cy="15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200">
                <a:solidFill>
                  <a:srgbClr val="00FF00"/>
                </a:solidFill>
              </a:rPr>
              <a:t>DEMO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76" name="Google Shape;176;p32"/>
          <p:cNvSpPr txBox="1"/>
          <p:nvPr/>
        </p:nvSpPr>
        <p:spPr>
          <a:xfrm>
            <a:off x="691900" y="3020750"/>
            <a:ext cx="2270400" cy="15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200">
                <a:solidFill>
                  <a:srgbClr val="FFFF00"/>
                </a:solidFill>
              </a:rPr>
              <a:t>DEMO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6040625" y="314325"/>
            <a:ext cx="2270400" cy="15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200">
                <a:solidFill>
                  <a:srgbClr val="FF9900"/>
                </a:solidFill>
              </a:rPr>
              <a:t>DEMO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78" name="Google Shape;178;p32"/>
          <p:cNvSpPr txBox="1"/>
          <p:nvPr/>
        </p:nvSpPr>
        <p:spPr>
          <a:xfrm>
            <a:off x="6245925" y="3161850"/>
            <a:ext cx="2270400" cy="15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200">
                <a:solidFill>
                  <a:srgbClr val="0000FF"/>
                </a:solidFill>
              </a:rPr>
              <a:t>DEMO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1154400" y="667000"/>
            <a:ext cx="6836700" cy="38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7000">
                <a:solidFill>
                  <a:srgbClr val="FF0000"/>
                </a:solidFill>
              </a:rPr>
              <a:t>DEMO</a:t>
            </a:r>
            <a:endParaRPr sz="17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/>
        </p:nvSpPr>
        <p:spPr>
          <a:xfrm>
            <a:off x="1602600" y="731125"/>
            <a:ext cx="5554800" cy="19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200">
                <a:solidFill>
                  <a:srgbClr val="9900FF"/>
                </a:solidFill>
              </a:rPr>
              <a:t>H</a:t>
            </a:r>
            <a:r>
              <a:rPr lang="vi" sz="5200">
                <a:solidFill>
                  <a:srgbClr val="FF0000"/>
                </a:solidFill>
              </a:rPr>
              <a:t>a</a:t>
            </a:r>
            <a:r>
              <a:rPr lang="vi" sz="5200">
                <a:solidFill>
                  <a:srgbClr val="FFFF00"/>
                </a:solidFill>
              </a:rPr>
              <a:t>v</a:t>
            </a:r>
            <a:r>
              <a:rPr lang="vi" sz="5200">
                <a:solidFill>
                  <a:srgbClr val="00FF00"/>
                </a:solidFill>
              </a:rPr>
              <a:t>e</a:t>
            </a:r>
            <a:r>
              <a:rPr lang="vi" sz="5200">
                <a:solidFill>
                  <a:srgbClr val="9900FF"/>
                </a:solidFill>
              </a:rPr>
              <a:t> a </a:t>
            </a:r>
            <a:r>
              <a:rPr lang="vi" sz="5200">
                <a:solidFill>
                  <a:srgbClr val="FF0000"/>
                </a:solidFill>
              </a:rPr>
              <a:t>n</a:t>
            </a:r>
            <a:r>
              <a:rPr lang="vi" sz="5200">
                <a:solidFill>
                  <a:srgbClr val="FFFF00"/>
                </a:solidFill>
              </a:rPr>
              <a:t>i</a:t>
            </a:r>
            <a:r>
              <a:rPr lang="vi" sz="5200">
                <a:solidFill>
                  <a:srgbClr val="00FF00"/>
                </a:solidFill>
              </a:rPr>
              <a:t>c</a:t>
            </a:r>
            <a:r>
              <a:rPr lang="vi" sz="5200">
                <a:solidFill>
                  <a:srgbClr val="9900FF"/>
                </a:solidFill>
              </a:rPr>
              <a:t>e </a:t>
            </a:r>
            <a:r>
              <a:rPr lang="vi" sz="5200">
                <a:solidFill>
                  <a:srgbClr val="FF0000"/>
                </a:solidFill>
              </a:rPr>
              <a:t>D</a:t>
            </a:r>
            <a:r>
              <a:rPr lang="vi" sz="5200">
                <a:solidFill>
                  <a:srgbClr val="FFFF00"/>
                </a:solidFill>
              </a:rPr>
              <a:t>a</a:t>
            </a:r>
            <a:r>
              <a:rPr lang="vi" sz="5200">
                <a:solidFill>
                  <a:srgbClr val="00FF00"/>
                </a:solidFill>
              </a:rPr>
              <a:t>y</a:t>
            </a:r>
            <a:r>
              <a:rPr lang="vi" sz="5200">
                <a:solidFill>
                  <a:srgbClr val="9900FF"/>
                </a:solidFill>
              </a:rPr>
              <a:t>!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1718025" y="2001025"/>
            <a:ext cx="5554800" cy="19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5200">
                <a:solidFill>
                  <a:srgbClr val="9900FF"/>
                </a:solidFill>
              </a:rPr>
              <a:t>G</a:t>
            </a:r>
            <a:r>
              <a:rPr lang="vi" sz="5200">
                <a:solidFill>
                  <a:srgbClr val="FF0000"/>
                </a:solidFill>
              </a:rPr>
              <a:t>o</a:t>
            </a:r>
            <a:r>
              <a:rPr lang="vi" sz="5200">
                <a:solidFill>
                  <a:srgbClr val="FFFF00"/>
                </a:solidFill>
              </a:rPr>
              <a:t>o</a:t>
            </a:r>
            <a:r>
              <a:rPr lang="vi" sz="5200">
                <a:solidFill>
                  <a:srgbClr val="00FF00"/>
                </a:solidFill>
              </a:rPr>
              <a:t>d</a:t>
            </a:r>
            <a:r>
              <a:rPr lang="vi" sz="5200">
                <a:solidFill>
                  <a:srgbClr val="9900FF"/>
                </a:solidFill>
              </a:rPr>
              <a:t>B</a:t>
            </a:r>
            <a:r>
              <a:rPr lang="vi" sz="5200">
                <a:solidFill>
                  <a:srgbClr val="FF0000"/>
                </a:solidFill>
              </a:rPr>
              <a:t>y</a:t>
            </a:r>
            <a:r>
              <a:rPr lang="vi" sz="5200">
                <a:solidFill>
                  <a:srgbClr val="FFFF00"/>
                </a:solidFill>
              </a:rPr>
              <a:t>e</a:t>
            </a:r>
            <a:r>
              <a:rPr lang="vi" sz="5200">
                <a:solidFill>
                  <a:srgbClr val="9900FF"/>
                </a:solidFill>
              </a:rPr>
              <a:t>!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86" name="Google Shape;186;p33"/>
          <p:cNvSpPr/>
          <p:nvPr/>
        </p:nvSpPr>
        <p:spPr>
          <a:xfrm>
            <a:off x="6592925" y="2809050"/>
            <a:ext cx="1700400" cy="16161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Team Number: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Roboto Mono"/>
                <a:ea typeface="Roboto Mono"/>
                <a:cs typeface="Roboto Mono"/>
                <a:sym typeface="Roboto Mono"/>
              </a:rPr>
              <a:t>Members: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Roboto Mono"/>
              <a:buChar char="+"/>
            </a:pPr>
            <a:r>
              <a:rPr lang="vi">
                <a:latin typeface="Roboto Mono"/>
                <a:ea typeface="Roboto Mono"/>
                <a:cs typeface="Roboto Mono"/>
                <a:sym typeface="Roboto Mono"/>
              </a:rPr>
              <a:t>Đàm Nhật Phong - Campus card no: 42.01.104.107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vi">
                <a:latin typeface="Roboto Mono"/>
                <a:ea typeface="Roboto Mono"/>
                <a:cs typeface="Roboto Mono"/>
                <a:sym typeface="Roboto Mono"/>
              </a:rPr>
              <a:t>			.	Email: damnhatphong671998@gmail.com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1881625"/>
            <a:ext cx="85206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4600"/>
              <a:t>E-MARKET WEBSITE</a:t>
            </a:r>
            <a:endParaRPr sz="4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EMaket Website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Roboto Mono"/>
                <a:ea typeface="Roboto Mono"/>
                <a:cs typeface="Roboto Mono"/>
                <a:sym typeface="Roboto Mono"/>
              </a:rPr>
              <a:t>-A simple website allows users to access and by electric stuff include phones, cameras, laptops, and some accessory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vi">
                <a:latin typeface="Roboto Mono"/>
                <a:ea typeface="Roboto Mono"/>
                <a:cs typeface="Roboto Mono"/>
                <a:sym typeface="Roboto Mono"/>
              </a:rPr>
              <a:t>-Start With the a design of database will be shown below.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descr="Máy tính xách tay Chromebook đang mở"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0500" y="1000475"/>
            <a:ext cx="4100124" cy="22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247575" y="253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4000"/>
              <a:t>Database - Diagram</a:t>
            </a:r>
            <a:endParaRPr sz="4000"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062" y="867150"/>
            <a:ext cx="7415625" cy="38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idx="4294967295" type="title"/>
          </p:nvPr>
        </p:nvSpPr>
        <p:spPr>
          <a:xfrm>
            <a:off x="311700" y="25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✦TABLES: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>
            <p:ph idx="4294967295" type="title"/>
          </p:nvPr>
        </p:nvSpPr>
        <p:spPr>
          <a:xfrm>
            <a:off x="311700" y="825325"/>
            <a:ext cx="8520600" cy="18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" sz="2200"/>
              <a:t>[HangHoa] table : represent the Products entity, having a specific category field and being supplied by one provider and.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" sz="2200"/>
              <a:t>[NhaCungCap] table : represent the Suppliers entity.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" sz="2200"/>
              <a:t>[Loai] table : represent the Categories entity.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9"/>
          <p:cNvCxnSpPr/>
          <p:nvPr/>
        </p:nvCxnSpPr>
        <p:spPr>
          <a:xfrm>
            <a:off x="390450" y="2449750"/>
            <a:ext cx="836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9"/>
          <p:cNvSpPr txBox="1"/>
          <p:nvPr>
            <p:ph idx="4294967295" type="title"/>
          </p:nvPr>
        </p:nvSpPr>
        <p:spPr>
          <a:xfrm>
            <a:off x="311700" y="2574475"/>
            <a:ext cx="8520600" cy="20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vi" sz="2400"/>
              <a:t>[</a:t>
            </a:r>
            <a:r>
              <a:rPr lang="vi" sz="2200"/>
              <a:t>HoaDon] table : I</a:t>
            </a:r>
            <a:r>
              <a:rPr lang="vi" sz="2200"/>
              <a:t>nvoice table, use to note down the bill state and bill content.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" sz="2200"/>
              <a:t>[ChiTietHoaDon] table : Invoice Details.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" sz="2200"/>
              <a:t>[KhoHang] table : Warehouse table, It lets us know how much left in the stock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idx="4294967295" type="title"/>
          </p:nvPr>
        </p:nvSpPr>
        <p:spPr>
          <a:xfrm>
            <a:off x="311700" y="25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✦ OTHER TABLES: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4294967295" type="title"/>
          </p:nvPr>
        </p:nvSpPr>
        <p:spPr>
          <a:xfrm>
            <a:off x="311700" y="825325"/>
            <a:ext cx="8520600" cy="31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" sz="2200"/>
              <a:t>[DanhGia] table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" sz="2200"/>
              <a:t>[TopSelling] table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" sz="2200"/>
              <a:t>[ThongTinTaiKhoan] table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" sz="2400"/>
              <a:t>[</a:t>
            </a:r>
            <a:r>
              <a:rPr lang="vi" sz="2200"/>
              <a:t>TaiKhoan] table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25" y="203725"/>
            <a:ext cx="86063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050" y="61540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